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1" r:id="rId4"/>
    <p:sldId id="282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65" r:id="rId16"/>
    <p:sldId id="273" r:id="rId17"/>
    <p:sldId id="274" r:id="rId18"/>
    <p:sldId id="275" r:id="rId19"/>
    <p:sldId id="276" r:id="rId20"/>
    <p:sldId id="277" r:id="rId21"/>
    <p:sldId id="27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69414-9464-4959-8CF8-BE6F17C0625C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4E36-0488-4286-9ED0-AF273927D55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AEB0D-9CD3-4B77-909F-CA5BFC7E0F3B}" type="slidenum">
              <a:rPr lang="sk-SK"/>
              <a:pPr/>
              <a:t>2</a:t>
            </a:fld>
            <a:endParaRPr lang="sk-SK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AEB0D-9CD3-4B77-909F-CA5BFC7E0F3B}" type="slidenum">
              <a:rPr lang="sk-SK"/>
              <a:pPr/>
              <a:t>3</a:t>
            </a:fld>
            <a:endParaRPr lang="sk-SK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8E249C-561F-48C2-B220-0F0F0FEF5117}" type="slidenum">
              <a:rPr lang="sk-SK"/>
              <a:pPr/>
              <a:t>4</a:t>
            </a:fld>
            <a:endParaRPr lang="sk-SK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21. 4. 2016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ec-at.sk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ec@atec-at.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0"/>
            <a:ext cx="9144000" cy="6858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LAM ZSB pomocný rám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projekcia zariadenia, vytvorenie výrobnej dokumentácie, vytvorenie pneumatického plánu, výroba, montáž, oživenie zariadenia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Zariadenie bolo vyvinuté na prekladanie nápravy automobilu z montážnej linky na dopravné vozíky. Pri prekladaní je možné pomocou zariadenia nápravu otočiť o 180° vo vertikálnom smere.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apríl – september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ok 9" descr="ATEC_at_LAM_ZSB_Pomocny_ram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981200"/>
            <a:ext cx="1888652" cy="2473868"/>
          </a:xfrm>
          <a:prstGeom prst="rect">
            <a:avLst/>
          </a:prstGeom>
        </p:spPr>
      </p:pic>
      <p:pic>
        <p:nvPicPr>
          <p:cNvPr id="12" name="Obrázok 11" descr="ATEC_at_LAM_ZSB_Pomocny_ram_4.jpg"/>
          <p:cNvPicPr>
            <a:picLocks noChangeAspect="1"/>
          </p:cNvPicPr>
          <p:nvPr/>
        </p:nvPicPr>
        <p:blipFill>
          <a:blip r:embed="rId4" cstate="print"/>
          <a:srcRect r="22727"/>
          <a:stretch>
            <a:fillRect/>
          </a:stretch>
        </p:blipFill>
        <p:spPr>
          <a:xfrm>
            <a:off x="5410200" y="3657600"/>
            <a:ext cx="2203097" cy="2052620"/>
          </a:xfrm>
          <a:prstGeom prst="rect">
            <a:avLst/>
          </a:prstGeom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5" name="Picture 5" descr="MBN Maschinenbaubetriebe Neugersdorf Gmb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483618" cy="7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>
          <a:xfrm>
            <a:off x="6324600" y="1143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rgbClr val="333333"/>
                </a:solidFill>
                <a:latin typeface="+mn-lt"/>
              </a:rPr>
              <a:t>MBN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Maschinenbaubetriebe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Neugersdorf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GmbH</a:t>
            </a:r>
            <a:endParaRPr lang="sk-SK" sz="1000" dirty="0">
              <a:solidFill>
                <a:srgbClr val="333333"/>
              </a:solidFill>
              <a:latin typeface="+mn-lt"/>
            </a:endParaRPr>
          </a:p>
          <a:p>
            <a:r>
              <a:rPr lang="sk-SK" sz="1000" dirty="0" err="1">
                <a:solidFill>
                  <a:srgbClr val="333333"/>
                </a:solidFill>
                <a:latin typeface="+mn-lt"/>
              </a:rPr>
              <a:t>Dr.-Robert-Koch-Straße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2-4</a:t>
            </a:r>
          </a:p>
          <a:p>
            <a:r>
              <a:rPr lang="sk-SK" sz="1000" dirty="0">
                <a:solidFill>
                  <a:srgbClr val="333333"/>
                </a:solidFill>
                <a:latin typeface="+mn-lt"/>
              </a:rPr>
              <a:t>02727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Ebersbach-Neugersdorf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/>
            </a:r>
            <a:br>
              <a:rPr lang="sk-SK" sz="1000" dirty="0">
                <a:solidFill>
                  <a:srgbClr val="333333"/>
                </a:solidFill>
                <a:latin typeface="+mn-lt"/>
              </a:rPr>
            </a:br>
            <a:endParaRPr lang="sk-SK" sz="1000" dirty="0">
              <a:solidFill>
                <a:srgbClr val="33333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GO otočné plošiny - dodávka mechanizmu otáčania 2ks plošín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koncepcia, CAD projekcia,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výroba, softvér, montáž, oživenie.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august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3" name="Picture 3" descr="C:\Users\prepelica\Desktop\VW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  <p:pic>
        <p:nvPicPr>
          <p:cNvPr id="9" name="Zástupný symbol obsahu 8" descr="ATEC_at_GO otocne plosiny_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2438400"/>
            <a:ext cx="4159937" cy="2438400"/>
          </a:xfrm>
        </p:spPr>
      </p:pic>
      <p:pic>
        <p:nvPicPr>
          <p:cNvPr id="10" name="Obrázok 9" descr="ATEC_at_GO otocne plosiny_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295400" y="3505200"/>
            <a:ext cx="3962400" cy="235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464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Predmontážne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pracovisko vysokonapäťového vedenia prevodovky AU536 PHEV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Dodávka komplet (návrh, konštrukcia 3D CAD,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SW, montáž, uvedenie do prevádzky)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rok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obsahu 8" descr="ATEC_at_Predmontazne_pracovisko_vysokonapatoveho_vedenia_prevodovky_AU536_PHEV_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3200400"/>
            <a:ext cx="4137660" cy="2792730"/>
          </a:xfrm>
        </p:spPr>
      </p:pic>
      <p:pic>
        <p:nvPicPr>
          <p:cNvPr id="10" name="Obrázok 9" descr="ATEC_at_Predmontazne_pracovisko_vysokonapatoveho_vedenia_prevodovky_AU536_PHEV_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2286000"/>
            <a:ext cx="3200400" cy="2362612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3" name="Picture 3" descr="C:\Users\prepelica\Desktop\VW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4648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Programovanie a integrácia dielov AUDI Q7 do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stohovacieho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zariadenia lisu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Programovanie robotov KUKA s 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Tooling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systémami SPRINGER , PLC programovanie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stohovacieho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zariadenia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Jedinečný systém stohovania dielov, automatické rozpoznávanie dielov a zásobníkov 2D a 3D kamerami.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január 2015 – stále trvá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ok 9" descr="ATEC_at_ToolingQ7_Programovanie_a_integrácia_dielov_AUDI_Q7_do_stohovacieho_zariadenia_lisu_2_foto.JPG"/>
          <p:cNvPicPr>
            <a:picLocks noChangeAspect="1"/>
          </p:cNvPicPr>
          <p:nvPr/>
        </p:nvPicPr>
        <p:blipFill>
          <a:blip r:embed="rId3" cstate="print"/>
          <a:srcRect l="4723" t="6413" r="3963" b="5411"/>
          <a:stretch>
            <a:fillRect/>
          </a:stretch>
        </p:blipFill>
        <p:spPr>
          <a:xfrm>
            <a:off x="5257800" y="2286000"/>
            <a:ext cx="3048000" cy="289034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3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Zástupný symbol obsahu 8" descr="ATEC_at_Cykloidna_prevodovka_Oprava_otocneho_mechanizmu-na-otacanie-stola-na-testovanie-tesnosti-vyfukov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3636"/>
          <a:stretch>
            <a:fillRect/>
          </a:stretch>
        </p:blipFill>
        <p:spPr>
          <a:xfrm>
            <a:off x="5791200" y="1905000"/>
            <a:ext cx="2895600" cy="3962400"/>
          </a:xfrm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Cykloidná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prevodovka (oprava otočného mechanizmu na otáčanie stola na testovanie tesnosti výfukov) 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koncepcia, CAD projekcia,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výroba, softvér, montáž,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Implementácia novej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cykloidnej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prevodovky na otáčanie stola.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august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2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28600" y="1219200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Integrácia nového typu pre modely VW UP,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Mii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Skoda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Citigo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do zariadenia zadnej kapoty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vývoj, konštrukcia, výroba zásobníka, integrácia prvkov na rozpoznávanie typu, programovanie robotov KUKA, PLC programovanie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Integrácia v sekvenčnom riadení vo zvarovni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apríl – august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obsahu 9" descr="ATEC_at_Integracia_NSF120PA_do_zariadenia_zadnej_kapoty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882"/>
          <a:stretch>
            <a:fillRect/>
          </a:stretch>
        </p:blipFill>
        <p:spPr>
          <a:xfrm>
            <a:off x="5181600" y="1752600"/>
            <a:ext cx="3657600" cy="4114800"/>
          </a:xfr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3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4" name="BlokTextu 13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28600" y="1219200"/>
            <a:ext cx="5105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Integrácia nového typu pre modely VW UP,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Seat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Mii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Skoda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Citigo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do lakovne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komplexná integrácia nových typov cez všetky technológie na novej a starej lakovni (mechanika,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elektro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softvér PLC, vizualizácia)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máj 2015 – stále trvá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2" name="Picture 3" descr="C:\Users\prepelica\Desktop\VW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Zástupný symbol obsahu 9" descr="ATEC_at_Manipulator_48V_baterie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779803" cy="2126139"/>
          </a:xfrm>
        </p:spPr>
      </p:pic>
      <p:pic>
        <p:nvPicPr>
          <p:cNvPr id="11" name="Obrázok 10" descr="ATEC_at_Manipulator_48V_baterie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1066800"/>
            <a:ext cx="1683120" cy="2574660"/>
          </a:xfrm>
          <a:prstGeom prst="rect">
            <a:avLst/>
          </a:prstGeom>
        </p:spPr>
      </p:pic>
      <p:pic>
        <p:nvPicPr>
          <p:cNvPr id="12" name="Obrázok 11" descr="ATEC_at_Manipulator_48V_baterie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239000" y="1981200"/>
            <a:ext cx="1705772" cy="180552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28600" y="1219200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Manipulátor 48V batérie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projekcia zariadenia, vytvorenie výrobnej dokumentácie, vytvorenie pneumatického plánu, projekcia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projekcia SW, výroba, montáž, oživenie zariadenia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Projekt pozostával s návrhu celého pracoviska zloženého z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predmontážneho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stola,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uchopovacích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čeľustí zavesených na kladkostroji a manipulátora. Manipulátor slúži na uchopenie 48V batérie, jej následné napolohovanie podľa typu automobilu do ktorého sa batéria má zabudovať, ustálenie polohy voči karosérii automobilu a automatické zaskrutkovanie o karosériu. Pracuje v poloautomatickom pracovnom režime v súčinnosti s obsluhou.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apríl – september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5" name="Picture 3" descr="C:\Users\prepelica\Desktop\VW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28600" y="1219200"/>
            <a:ext cx="358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AGA manipulátor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projekcia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Cad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projekcia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projekcia SW, výroba, montáž, a pod...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AGA manipulátor je určený k prekladaniu výfukových potrubí medzi jednotlivými pracoviskami – zváranie, vizuálna kontrola, atď. Cieľom úpravy existujúceho zariadenia bola integrácia diaľkového ovládania spoločne s výmenou otočnej časti manipulátora. Zariadenie tak pracuje v poloautomatickom pracovnom režime v súčinnosti s obsluhou.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júl – august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Zástupný symbol obsahu 9" descr="ATEC_at_AGA manipulátor_1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2438400"/>
            <a:ext cx="4546854" cy="2663813"/>
          </a:xfr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  <p:pic>
        <p:nvPicPr>
          <p:cNvPr id="14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BlokTextu 6"/>
          <p:cNvSpPr txBox="1"/>
          <p:nvPr/>
        </p:nvSpPr>
        <p:spPr>
          <a:xfrm>
            <a:off x="228600" y="1219200"/>
            <a:ext cx="4114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Proces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Simulate-Offliene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programovanie automatizovaného brúsenia karosérii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3D Projekcia brúsnej bunky karosérie SUV vozidiel v programe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Catia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Simulácia brúsenia v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RobCade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a konverzia do Proces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Simulate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September 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A:\P- Prezentacie, loga, marketing.podklady - vzor\Projekty  a referencie\15Z0025 Proces Simulate - Offliene programovanie automatizovaného brúsenia karosérii\proces simulat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470218" cy="172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pic>
        <p:nvPicPr>
          <p:cNvPr id="14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  <p:pic>
        <p:nvPicPr>
          <p:cNvPr id="10" name="Picture 3" descr="A:\P- Prezentacie, loga, marketing.podklady - vzor\Projekty  a referencie\15Z0025 Proces Simulate - Offliene programovanie automatizovaného brúsenia karosérii\proces simul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4813069" cy="239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57120" y="6335226"/>
            <a:ext cx="677376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/>
          <a:p>
            <a:pPr algn="r">
              <a:spcBef>
                <a:spcPts val="2721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k-SK" sz="2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O nás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7041" y="5574826"/>
            <a:ext cx="1641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sk-SK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4800" y="1524000"/>
            <a:ext cx="8077200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 </a:t>
            </a:r>
            <a:r>
              <a:rPr lang="sk-SK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ATEC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automatizačná technika s.r.o. je inžinierska, výrobná</a:t>
            </a:r>
          </a:p>
          <a:p>
            <a:pPr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spoločnosť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 má na Slovensku cca 50 zamestnancov</a:t>
            </a:r>
          </a:p>
          <a:p>
            <a:pPr>
              <a:lnSpc>
                <a:spcPct val="110000"/>
              </a:lnSpc>
              <a:spcBef>
                <a:spcPts val="6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 </a:t>
            </a:r>
            <a:r>
              <a:rPr lang="sk-SK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1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. marca 2001: založila naša materská firma ATEC </a:t>
            </a:r>
            <a:r>
              <a:rPr lang="sk-SK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GmbH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</a:p>
          <a:p>
            <a:pPr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na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Slovensku spoločnosť ATEC automatizačná technika s.r.o.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 </a:t>
            </a:r>
            <a:r>
              <a:rPr lang="sk-SK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2011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:  ATEC sa stal súčasťou VESCON GROUP</a:t>
            </a:r>
          </a:p>
          <a:p>
            <a:pPr>
              <a:lnSpc>
                <a:spcPct val="110000"/>
              </a:lnSpc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 </a:t>
            </a:r>
            <a:r>
              <a:rPr lang="sk-SK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2012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: certifikácia ISO 9001:2008</a:t>
            </a:r>
          </a:p>
          <a:p>
            <a:pPr>
              <a:lnSpc>
                <a:spcPct val="110000"/>
              </a:lnSpc>
              <a:spcBef>
                <a:spcPts val="688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sk-SK" sz="2000" b="1" dirty="0">
              <a:solidFill>
                <a:srgbClr val="002060"/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Bef>
                <a:spcPts val="688"/>
              </a:spcBef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0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 </a:t>
            </a:r>
            <a:r>
              <a:rPr lang="sk-SK" sz="2000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Vedenie </a:t>
            </a:r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firmy:</a:t>
            </a:r>
          </a:p>
          <a:p>
            <a:pPr algn="just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Ing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. Martin Kolesár</a:t>
            </a:r>
          </a:p>
          <a:p>
            <a:pPr algn="just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Riaditeľ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/ Konateľ</a:t>
            </a:r>
          </a:p>
          <a:p>
            <a:pPr algn="just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Tel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: 0905282286</a:t>
            </a:r>
          </a:p>
          <a:p>
            <a:pPr algn="just">
              <a:lnSpc>
                <a:spcPct val="11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martin.kolesar@atec-at.sk</a:t>
            </a:r>
            <a:endParaRPr lang="sk-SK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Zástupný symbol obsahu 9" descr="vescon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505200"/>
            <a:ext cx="4225713" cy="2362200"/>
          </a:xfrm>
        </p:spPr>
      </p:pic>
      <p:pic>
        <p:nvPicPr>
          <p:cNvPr id="11" name="Obrázok 10" descr="vescon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3810000"/>
            <a:ext cx="2377440" cy="1961388"/>
          </a:xfrm>
          <a:prstGeom prst="rect">
            <a:avLst/>
          </a:prstGeom>
        </p:spPr>
      </p:pic>
      <p:pic>
        <p:nvPicPr>
          <p:cNvPr id="12" name="Obrázok 11" descr="vescon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943600" y="1676400"/>
            <a:ext cx="2228850" cy="2061348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28600" y="1219200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Pracovisko montáže svetlometov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 činnosti: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participácia na projekcii a programovaní staníc liniek na výrobu svetlometov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Jún 2014 – júl 2014 / Február 2016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Logo - VESCON . wir denken v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3301" y="152400"/>
            <a:ext cx="1660699" cy="6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7467600" y="914400"/>
            <a:ext cx="1450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chemeClr val="tx1"/>
                </a:solidFill>
                <a:latin typeface="+mn-lt"/>
              </a:rPr>
              <a:t>VESCON </a:t>
            </a:r>
            <a:r>
              <a:rPr lang="sk-SK" sz="1000" dirty="0" err="1" smtClean="0">
                <a:solidFill>
                  <a:schemeClr val="tx1"/>
                </a:solidFill>
                <a:latin typeface="+mn-lt"/>
              </a:rPr>
              <a:t>GmbH</a:t>
            </a:r>
            <a:endParaRPr lang="sk-SK" sz="1000" dirty="0" smtClean="0">
              <a:solidFill>
                <a:schemeClr val="tx1"/>
              </a:solidFill>
              <a:latin typeface="+mn-lt"/>
            </a:endParaRPr>
          </a:p>
          <a:p>
            <a:r>
              <a:rPr lang="sk-SK" sz="1000" dirty="0" err="1">
                <a:solidFill>
                  <a:schemeClr val="tx1"/>
                </a:solidFill>
                <a:latin typeface="+mn-lt"/>
              </a:rPr>
              <a:t>Dürkheimer</a:t>
            </a:r>
            <a:r>
              <a:rPr lang="sk-SK" sz="10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000" dirty="0" err="1">
                <a:solidFill>
                  <a:schemeClr val="tx1"/>
                </a:solidFill>
                <a:latin typeface="+mn-lt"/>
              </a:rPr>
              <a:t>Straße</a:t>
            </a:r>
            <a:r>
              <a:rPr lang="sk-SK" sz="1000" dirty="0">
                <a:solidFill>
                  <a:schemeClr val="tx1"/>
                </a:solidFill>
                <a:latin typeface="+mn-lt"/>
              </a:rPr>
              <a:t> 130</a:t>
            </a:r>
          </a:p>
          <a:p>
            <a:r>
              <a:rPr lang="sk-SK" sz="1000" dirty="0" smtClean="0">
                <a:solidFill>
                  <a:schemeClr val="tx1"/>
                </a:solidFill>
                <a:latin typeface="+mn-lt"/>
              </a:rPr>
              <a:t>D-67227  </a:t>
            </a:r>
            <a:r>
              <a:rPr lang="sk-SK" sz="1000" dirty="0" err="1" smtClean="0">
                <a:solidFill>
                  <a:schemeClr val="tx1"/>
                </a:solidFill>
                <a:latin typeface="+mn-lt"/>
              </a:rPr>
              <a:t>Frankental</a:t>
            </a:r>
            <a:r>
              <a:rPr lang="sk-SK" sz="1000" dirty="0" smtClean="0">
                <a:solidFill>
                  <a:schemeClr val="tx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2592040" y="2267669"/>
            <a:ext cx="5038725" cy="23821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ATEC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automatizačná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technika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s.r.o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sk-SK" sz="2000" b="1" dirty="0" smtClean="0">
                <a:solidFill>
                  <a:srgbClr val="002060"/>
                </a:solidFill>
                <a:latin typeface="Arial Narrow" pitchFamily="34" charset="0"/>
              </a:rPr>
              <a:t>Stará </a:t>
            </a:r>
            <a:r>
              <a:rPr lang="en-US" sz="2000" b="1" dirty="0" err="1" smtClean="0">
                <a:solidFill>
                  <a:srgbClr val="002060"/>
                </a:solidFill>
                <a:latin typeface="Arial Narrow" pitchFamily="34" charset="0"/>
              </a:rPr>
              <a:t>Prievozská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sk-SK" sz="2000" b="1" dirty="0" smtClean="0">
                <a:solidFill>
                  <a:srgbClr val="002060"/>
                </a:solidFill>
                <a:latin typeface="Arial Narrow" pitchFamily="34" charset="0"/>
              </a:rPr>
              <a:t>2</a:t>
            </a:r>
            <a:endParaRPr lang="en-US" sz="20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82</a:t>
            </a:r>
            <a:r>
              <a:rPr lang="sk-SK" sz="2000" b="1" dirty="0" smtClean="0">
                <a:solidFill>
                  <a:srgbClr val="002060"/>
                </a:solidFill>
                <a:latin typeface="Arial Narrow" pitchFamily="34" charset="0"/>
              </a:rPr>
              <a:t>1 09</a:t>
            </a:r>
            <a:r>
              <a:rPr lang="en-US" sz="2000" b="1" dirty="0" smtClean="0">
                <a:solidFill>
                  <a:srgbClr val="002060"/>
                </a:solidFill>
                <a:latin typeface="Arial Narrow" pitchFamily="34" charset="0"/>
              </a:rPr>
              <a:t> Bratislava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Tel:  +421 2 58 104 1</a:t>
            </a:r>
            <a:r>
              <a:rPr lang="sk-SK" sz="20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</a:rPr>
              <a:t>Fax: +421 2 58 104 12</a:t>
            </a:r>
            <a:r>
              <a:rPr lang="sk-SK" sz="2000" dirty="0" smtClean="0">
                <a:solidFill>
                  <a:srgbClr val="002060"/>
                </a:solidFill>
                <a:latin typeface="Arial Narrow" pitchFamily="34" charset="0"/>
              </a:rPr>
              <a:t>9</a:t>
            </a:r>
            <a:endParaRPr lang="en-US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http://www.atec-at.sk</a:t>
            </a:r>
            <a:r>
              <a:rPr lang="sk-SK" sz="2000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 </a:t>
            </a:r>
            <a:endParaRPr lang="sk-SK" sz="2000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sk-SK" sz="2000" dirty="0" err="1" smtClean="0">
                <a:solidFill>
                  <a:srgbClr val="002060"/>
                </a:solidFill>
                <a:latin typeface="Arial Narrow" pitchFamily="34" charset="0"/>
                <a:hlinkClick r:id="rId4"/>
              </a:rPr>
              <a:t>atec@atec-at.sk</a:t>
            </a:r>
            <a:endParaRPr lang="sk-SK" sz="2000" dirty="0" smtClean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57120" y="6335226"/>
            <a:ext cx="677376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/>
          <a:p>
            <a:pPr algn="r">
              <a:spcBef>
                <a:spcPts val="2721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k-SK" sz="2200" dirty="0">
                <a:solidFill>
                  <a:srgbClr val="FFFFFF"/>
                </a:solidFill>
                <a:ea typeface="Microsoft YaHei" charset="0"/>
                <a:cs typeface="Microsoft YaHei" charset="0"/>
              </a:rPr>
              <a:t>O nás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47041" y="5574826"/>
            <a:ext cx="1641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sk-SK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22777" y="937290"/>
            <a:ext cx="7672320" cy="622145"/>
          </a:xfrm>
          <a:prstGeom prst="rect">
            <a:avLst/>
          </a:prstGeom>
        </p:spPr>
        <p:txBody>
          <a:bodyPr lIns="82945" tIns="41473" rIns="82945" bIns="41473"/>
          <a:lstStyle>
            <a:lvl1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k-SK" sz="2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Služby</a:t>
            </a:r>
            <a:endParaRPr lang="en-US" sz="2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1600200"/>
            <a:ext cx="8064896" cy="47978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Systémový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integrátor v oblasti automatizovaných systémov riadenia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Inžiniering, plánovanie a analýza nákladov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Vývoj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 výroba jednoúčelových strojov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(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Inventor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SolidWorks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CATIA)</a:t>
            </a: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Vývoj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 dodávka dopravníkovej a manipulačnej techniky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Elektroprojekcia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(EPLAN,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Autocad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Vývoj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softvéru pre PC a PLC (Siemens,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Moeller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Phoenix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Contact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) 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Programovanie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robotov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Offline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(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ROB-CAD, 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Process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Simulate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)</a:t>
            </a: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Programovanie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robotov Online (ABB,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Fanuc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KUKA,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Motoman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)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Vizualizácia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procesov (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InTouch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</a:t>
            </a:r>
            <a:r>
              <a:rPr lang="sk-SK" sz="1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WinCC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, </a:t>
            </a:r>
            <a:r>
              <a:rPr lang="sk-SK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ProTool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)</a:t>
            </a: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Výroba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rozvádzačov a elektrické inštalácie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Tvorba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projektovej dokumentácie</a:t>
            </a: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Školenia</a:t>
            </a:r>
            <a:endParaRPr lang="sk-SK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icrosoft YaHei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600" b="1" dirty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sz="1600" b="1" dirty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</a:t>
            </a:r>
            <a:r>
              <a:rPr lang="sk-SK" sz="1600" b="1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Komplexný servis </a:t>
            </a:r>
            <a:r>
              <a:rPr lang="sk-SK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a údržba </a:t>
            </a:r>
            <a:r>
              <a:rPr lang="sk-SK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zariadení</a:t>
            </a:r>
          </a:p>
        </p:txBody>
      </p:sp>
    </p:spTree>
    <p:extLst>
      <p:ext uri="{BB962C8B-B14F-4D97-AF65-F5344CB8AC3E}">
        <p14:creationId xmlns="" xmlns:p14="http://schemas.microsoft.com/office/powerpoint/2010/main" val="41414875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5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55680" y="6335226"/>
            <a:ext cx="6773760" cy="42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>
            <a:spAutoFit/>
          </a:bodyPr>
          <a:lstStyle/>
          <a:p>
            <a:pPr algn="r">
              <a:spcBef>
                <a:spcPts val="2721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sk-SK" sz="2200" dirty="0">
                <a:solidFill>
                  <a:srgbClr val="FFFFFF"/>
                </a:solidFill>
                <a:latin typeface="Roboto Condensed" charset="0"/>
                <a:ea typeface="Microsoft YaHei" charset="0"/>
                <a:cs typeface="Microsoft YaHei" charset="0"/>
              </a:rPr>
              <a:t>O nás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5600" y="5574826"/>
            <a:ext cx="164160" cy="417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sk-SK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51172" y="961503"/>
            <a:ext cx="7672320" cy="622145"/>
          </a:xfrm>
          <a:prstGeom prst="rect">
            <a:avLst/>
          </a:prstGeom>
        </p:spPr>
        <p:txBody>
          <a:bodyPr lIns="82945" tIns="41473" rIns="82945" bIns="41473"/>
          <a:lstStyle>
            <a:lvl1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90600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sk-SK" sz="22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Referencie</a:t>
            </a:r>
            <a:endParaRPr lang="en-US" sz="22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239030" y="1686956"/>
            <a:ext cx="3594240" cy="4355017"/>
          </a:xfrm>
          <a:prstGeom prst="rect">
            <a:avLst/>
          </a:prstGeom>
        </p:spPr>
        <p:txBody>
          <a:bodyPr lIns="82945" tIns="41473" rIns="82945" bIns="41473"/>
          <a:lstStyle>
            <a:lvl1pPr marL="371475" indent="-371475" algn="ctr" defTabSz="990600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309563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hlink"/>
                </a:solidFill>
                <a:latin typeface="+mj-lt"/>
              </a:defRPr>
            </a:lvl2pPr>
            <a:lvl3pPr marL="12382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hlink"/>
                </a:solidFill>
                <a:latin typeface="+mj-lt"/>
              </a:defRPr>
            </a:lvl3pPr>
            <a:lvl4pPr marL="17335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hlink"/>
                </a:solidFill>
                <a:latin typeface="+mj-lt"/>
              </a:defRPr>
            </a:lvl4pPr>
            <a:lvl5pPr marL="22288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5pPr>
            <a:lvl6pPr marL="26860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6pPr>
            <a:lvl7pPr marL="31432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7pPr>
            <a:lvl8pPr marL="36004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8pPr>
            <a:lvl9pPr marL="40576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9pPr>
          </a:lstStyle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VW Slovakia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a.s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SAS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Automotive</a:t>
            </a:r>
            <a:endParaRPr lang="en-US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Siemens, s.r.o.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AUDI Györ 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Johnson Controls 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Thyssen</a:t>
            </a:r>
            <a:endParaRPr lang="en-US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Tuenkers</a:t>
            </a:r>
            <a:endParaRPr lang="sk-SK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Chropyňská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strojírna</a:t>
            </a: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PSA  Peugeot Citroen </a:t>
            </a:r>
            <a:r>
              <a:rPr lang="de-DE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Trnava</a:t>
            </a:r>
            <a:endParaRPr lang="sk-SK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Mondelez</a:t>
            </a: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k-SK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Slovakia, a.s.</a:t>
            </a:r>
            <a:endParaRPr lang="sk-SK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5288714" y="1686956"/>
            <a:ext cx="3594240" cy="4285890"/>
          </a:xfrm>
          <a:prstGeom prst="rect">
            <a:avLst/>
          </a:prstGeom>
        </p:spPr>
        <p:txBody>
          <a:bodyPr lIns="82945" tIns="41473" rIns="82945" bIns="41473"/>
          <a:lstStyle>
            <a:lvl1pPr marL="371475" indent="-371475" algn="ctr" defTabSz="990600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63" indent="-309563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hlink"/>
                </a:solidFill>
                <a:latin typeface="+mj-lt"/>
              </a:defRPr>
            </a:lvl2pPr>
            <a:lvl3pPr marL="12382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hlink"/>
                </a:solidFill>
                <a:latin typeface="+mj-lt"/>
              </a:defRPr>
            </a:lvl3pPr>
            <a:lvl4pPr marL="17335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hlink"/>
                </a:solidFill>
                <a:latin typeface="+mj-lt"/>
              </a:defRPr>
            </a:lvl4pPr>
            <a:lvl5pPr marL="22288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5pPr>
            <a:lvl6pPr marL="26860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6pPr>
            <a:lvl7pPr marL="31432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7pPr>
            <a:lvl8pPr marL="36004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8pPr>
            <a:lvl9pPr marL="4057650" indent="-247650" algn="l" defTabSz="990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hlink"/>
                </a:solidFill>
                <a:latin typeface="+mj-lt"/>
              </a:defRPr>
            </a:lvl9pPr>
          </a:lstStyle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ABB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Eisenmann</a:t>
            </a:r>
            <a:endParaRPr lang="en-US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en-US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Tracksdorf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Engineering</a:t>
            </a:r>
            <a:endParaRPr lang="sk-SK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Remech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Systemtechnik</a:t>
            </a:r>
            <a:endParaRPr lang="de-DE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EFS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de-DE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TMS</a:t>
            </a: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MBN </a:t>
            </a:r>
            <a:r>
              <a:rPr lang="sk-SK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Neugersdorf</a:t>
            </a:r>
            <a:r>
              <a:rPr lang="sk-SK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GmbH</a:t>
            </a:r>
            <a:endParaRPr lang="sk-SK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k-SK" dirty="0" smtClean="0">
                <a:solidFill>
                  <a:srgbClr val="002060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■</a:t>
            </a:r>
            <a:r>
              <a:rPr lang="sk-SK" dirty="0" smtClean="0">
                <a:solidFill>
                  <a:srgbClr val="280099"/>
                </a:solidFill>
                <a:latin typeface="Arial" pitchFamily="34" charset="0"/>
                <a:ea typeface="Microsoft YaHei" charset="0"/>
                <a:cs typeface="Arial" pitchFamily="34" charset="0"/>
              </a:rPr>
              <a:t>   </a:t>
            </a:r>
            <a:r>
              <a:rPr lang="sk-SK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 ďalší</a:t>
            </a:r>
            <a:r>
              <a:rPr lang="en-US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Zástupný symbol obsahu 4" descr="ATEC_at_montazny_ram_WST_Lehra_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0615" y="1752600"/>
            <a:ext cx="4133385" cy="3941135"/>
          </a:xfrm>
        </p:spPr>
      </p:pic>
      <p:pic>
        <p:nvPicPr>
          <p:cNvPr id="10" name="Picture 2" descr="C:\Users\prepelica\Desktop\sas-automotive-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470150" cy="5334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934200" y="762000"/>
            <a:ext cx="1715534" cy="779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sk-SK" sz="1000" dirty="0" smtClean="0">
                <a:solidFill>
                  <a:schemeClr val="tx1"/>
                </a:solidFill>
                <a:latin typeface="+mn-lt"/>
              </a:rPr>
              <a:t>SAS Automotive s.r.o</a:t>
            </a:r>
          </a:p>
          <a:p>
            <a:pPr fontAlgn="t"/>
            <a:r>
              <a:rPr lang="sk-SK" sz="1000" dirty="0" smtClean="0">
                <a:solidFill>
                  <a:schemeClr val="tx1"/>
                </a:solidFill>
                <a:latin typeface="+mn-lt"/>
              </a:rPr>
              <a:t>Opletalova 71</a:t>
            </a:r>
          </a:p>
          <a:p>
            <a:pPr fontAlgn="t"/>
            <a:r>
              <a:rPr lang="sk-SK" sz="1000" dirty="0" smtClean="0">
                <a:solidFill>
                  <a:schemeClr val="tx1"/>
                </a:solidFill>
                <a:latin typeface="+mn-lt"/>
              </a:rPr>
              <a:t>84107 Bratislava, Slowakei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228600" y="1219200"/>
            <a:ext cx="457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</a:t>
            </a:r>
            <a:r>
              <a:rPr lang="sk-SK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Montážny rám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cockpitov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Q7 AU736 (po novom AU536)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projekcia montážneho rámu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cockpitov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Q7 AU736 (po novom AU536) v programe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Catia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výroba, nastavenie, výroba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kalibrovacieho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zariadenia -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Lehra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(3D Projekcia, výroba,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softvér)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 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malosériová výroba 2013-2015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Zástupný symbol obsahu 4" descr="ATEC_at_ Priebehovy_diagra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2667000"/>
            <a:ext cx="3889396" cy="3154363"/>
          </a:xfrm>
        </p:spPr>
      </p:pic>
      <p:sp>
        <p:nvSpPr>
          <p:cNvPr id="6" name="BlokTextu 5"/>
          <p:cNvSpPr txBox="1"/>
          <p:nvPr/>
        </p:nvSpPr>
        <p:spPr>
          <a:xfrm>
            <a:off x="228600" y="1219200"/>
            <a:ext cx="487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Vývojový diagram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tvorba krokových diagramov pre dopravníky v programe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Catia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 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2014-2015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ok 6" descr="audi140x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52400"/>
            <a:ext cx="1524000" cy="816429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28600" y="1219200"/>
            <a:ext cx="5486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VW H2  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Prerábka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PLC Siemens S5_S7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výmena riadenia Siemens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Simatic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S5 za S7, zmena kompletnej komunikačnej zbernice periférii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Intebus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za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Profinet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výmena vzdialených periférii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Phoenix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Interbus-ST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za Siemens ET200SP, pripojenie pôvodných čítacích staníc MOBY I a ELOBID do nového systému, pripojenie pôvodných meničov a modulov SEW na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Profinet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prispôsobenie a konverzia softvéru Step5 na Step7 vrátane nových funkčných blokov, prispôsobenie pôvodnej vizualizácie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Sieber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na novú Siemens TP700, zachovanie pôvodných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motormodulov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Phoenix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Contact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na zbernici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Interbus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 komunikácia na centrálny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velin</a:t>
            </a:r>
            <a:endParaRPr lang="sk-SK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Fyzická výmena a oživenie na plnú prevádzku kompletného riadenia a periférii v priebehu iba 2 alebo 3 týždňov!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 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apríl 2014- január 2016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C:\Users\prepelica\Desktop\VW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Zástupný symbol obsahu 5" descr="ATEC_at_Manipulator_zabudovania_LE boxu_do_ramu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62600" y="2057400"/>
            <a:ext cx="3035808" cy="1705772"/>
          </a:xfrm>
        </p:spPr>
      </p:pic>
      <p:pic>
        <p:nvPicPr>
          <p:cNvPr id="8" name="Obrázok 7" descr="ATEC_at_Manipulator_zabudovania_LE boxu_do_ramu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038600"/>
            <a:ext cx="3012532" cy="1695796"/>
          </a:xfrm>
          <a:prstGeom prst="rect">
            <a:avLst/>
          </a:prstGeom>
        </p:spPr>
      </p:pic>
      <p:pic>
        <p:nvPicPr>
          <p:cNvPr id="14" name="Picture 5" descr="MBN Maschinenbaubetriebe Neugersdorf Gmb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483618" cy="7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6324600" y="1143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>
                <a:solidFill>
                  <a:srgbClr val="333333"/>
                </a:solidFill>
                <a:latin typeface="+mn-lt"/>
              </a:rPr>
              <a:t>MBN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Maschinenbaubetriebe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Neugersdorf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GmbH</a:t>
            </a:r>
            <a:endParaRPr lang="sk-SK" sz="1000" dirty="0">
              <a:solidFill>
                <a:srgbClr val="333333"/>
              </a:solidFill>
              <a:latin typeface="+mn-lt"/>
            </a:endParaRPr>
          </a:p>
          <a:p>
            <a:r>
              <a:rPr lang="sk-SK" sz="1000" dirty="0" err="1">
                <a:solidFill>
                  <a:srgbClr val="333333"/>
                </a:solidFill>
                <a:latin typeface="+mn-lt"/>
              </a:rPr>
              <a:t>Dr.-Robert-Koch-Straße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> 2-4</a:t>
            </a:r>
          </a:p>
          <a:p>
            <a:r>
              <a:rPr lang="sk-SK" sz="1000" dirty="0">
                <a:solidFill>
                  <a:srgbClr val="333333"/>
                </a:solidFill>
                <a:latin typeface="+mn-lt"/>
              </a:rPr>
              <a:t>02727 </a:t>
            </a:r>
            <a:r>
              <a:rPr lang="sk-SK" sz="1000" dirty="0" err="1">
                <a:solidFill>
                  <a:srgbClr val="333333"/>
                </a:solidFill>
                <a:latin typeface="+mn-lt"/>
              </a:rPr>
              <a:t>Ebersbach-Neugersdorf</a:t>
            </a:r>
            <a:r>
              <a:rPr lang="sk-SK" sz="1000" dirty="0">
                <a:solidFill>
                  <a:srgbClr val="333333"/>
                </a:solidFill>
                <a:latin typeface="+mn-lt"/>
              </a:rPr>
              <a:t/>
            </a:r>
            <a:br>
              <a:rPr lang="sk-SK" sz="1000" dirty="0">
                <a:solidFill>
                  <a:srgbClr val="333333"/>
                </a:solidFill>
                <a:latin typeface="+mn-lt"/>
              </a:rPr>
            </a:br>
            <a:endParaRPr lang="sk-SK" sz="10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228600" y="12192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Manipulátor zabudovania LE boxu do rámu  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koncepcia,  CAD projekcia,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výroba, softvér, montáž, oživenie, uvedenie do prevádzky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máj- august 2014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Zástupný symbol obsahu 8" descr="ATEC_at_jednoucelove stroje_ karbonovy_pripravok_imitacie _kapot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667000"/>
            <a:ext cx="4144884" cy="2057933"/>
          </a:xfr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76400" y="6462712"/>
            <a:ext cx="74676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Stará Prievozská 2, 821 09 Bratislava, </a:t>
            </a:r>
            <a:r>
              <a:rPr lang="sk-SK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Slo</a:t>
            </a:r>
            <a:r>
              <a:rPr lang="de-DE" sz="1000" dirty="0" err="1" smtClean="0">
                <a:solidFill>
                  <a:srgbClr val="666666"/>
                </a:solidFill>
                <a:ea typeface="Microsoft YaHei" charset="0"/>
                <a:cs typeface="Microsoft YaHei" charset="0"/>
              </a:rPr>
              <a:t>vakia</a:t>
            </a:r>
            <a:endParaRPr lang="sk-SK" sz="1000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Tel.: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+421 2 58 104 11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1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Fax:</a:t>
            </a:r>
            <a:r>
              <a:rPr lang="sk-SK" sz="1000" dirty="0">
                <a:solidFill>
                  <a:srgbClr val="666666"/>
                </a:solidFill>
                <a:ea typeface="Microsoft YaHei" charset="0"/>
                <a:cs typeface="Microsoft YaHei" charset="0"/>
              </a:rPr>
              <a:t> +421 2 58 104 129</a:t>
            </a:r>
            <a:r>
              <a:rPr lang="sk-SK" sz="1000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dirty="0">
                <a:solidFill>
                  <a:srgbClr val="000080"/>
                </a:solidFill>
                <a:ea typeface="Microsoft YaHei" charset="0"/>
                <a:cs typeface="Microsoft YaHei" charset="0"/>
              </a:rPr>
              <a:t> | </a:t>
            </a:r>
            <a:r>
              <a:rPr lang="sk-SK" sz="1000" b="1" dirty="0">
                <a:solidFill>
                  <a:srgbClr val="999999"/>
                </a:solidFill>
                <a:ea typeface="Microsoft YaHei" charset="0"/>
                <a:cs typeface="Microsoft YaHei" charset="0"/>
              </a:rPr>
              <a:t> </a:t>
            </a:r>
            <a:r>
              <a:rPr lang="sk-SK" sz="1000" b="1" dirty="0" err="1">
                <a:solidFill>
                  <a:srgbClr val="666666"/>
                </a:solidFill>
                <a:ea typeface="Microsoft YaHei" charset="0"/>
                <a:cs typeface="Microsoft YaHei" charset="0"/>
              </a:rPr>
              <a:t>www.atec-at.sk</a:t>
            </a:r>
            <a:endParaRPr lang="sk-SK" sz="1000" b="1" dirty="0">
              <a:solidFill>
                <a:srgbClr val="666666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8600" y="1219200"/>
            <a:ext cx="472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Projekt: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Prípravok imitácie kapoty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Realizované  činnosti: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projekcia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Cad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projekcia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ePlan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 projekcia SW, výroba, montáž, a pod.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Špecifikácia: 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Prípravok imitácie kapoty bol vyrobený pre koncern VW, kde sa používa na výrobnej linke  ako nastavovač prednej kapoty automobilu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Porsche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Cayanne</a:t>
            </a:r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. Prednosťami prípravku sú nespochybniteľne použité kompozitné materiály ako karbónové vlákna, ktorých výhody sú predovšetkým vysoká pevnosť a ľahká hmotnosť. Pomocou týchto vlastností sme splnili požiadavky koncernu VW nad očakávania, čím si tento materiál v našej firme získal stabilné miesto pre projekty do budúcna.</a:t>
            </a:r>
          </a:p>
          <a:p>
            <a:endParaRPr lang="sk-SK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sk-SK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Realizácia:</a:t>
            </a:r>
          </a:p>
          <a:p>
            <a:r>
              <a:rPr lang="sk-S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júl – august 2014</a:t>
            </a:r>
            <a:endParaRPr lang="sk-SK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prepelica\Desktop\VW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52400"/>
            <a:ext cx="857250" cy="8572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7162800" y="10668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VOLKSWAGEN SLOVAKIA, a.s.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Jána Jonáša 1</a:t>
            </a:r>
            <a:r>
              <a:rPr lang="sk-SK" sz="1000" dirty="0" smtClean="0">
                <a:latin typeface="+mn-lt"/>
              </a:rPr>
              <a:t/>
            </a:r>
            <a:br>
              <a:rPr lang="sk-SK" sz="1000" dirty="0" smtClean="0">
                <a:latin typeface="+mn-lt"/>
              </a:rPr>
            </a:br>
            <a:r>
              <a:rPr lang="sk-SK" sz="1000" dirty="0" smtClean="0">
                <a:solidFill>
                  <a:srgbClr val="333333"/>
                </a:solidFill>
                <a:latin typeface="+mn-lt"/>
              </a:rPr>
              <a:t>843 02 Bratislava, Slowakei</a:t>
            </a:r>
            <a:endParaRPr lang="sk-SK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1444</Words>
  <Application>Microsoft Office PowerPoint</Application>
  <PresentationFormat>Prezentácia na obrazovke (4:3)</PresentationFormat>
  <Paragraphs>276</Paragraphs>
  <Slides>21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2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Objednavky ATEC-AT</dc:creator>
  <cp:lastModifiedBy>objednavky</cp:lastModifiedBy>
  <cp:revision>41</cp:revision>
  <dcterms:created xsi:type="dcterms:W3CDTF">2016-03-16T10:47:41Z</dcterms:created>
  <dcterms:modified xsi:type="dcterms:W3CDTF">2016-04-21T10:33:03Z</dcterms:modified>
</cp:coreProperties>
</file>